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30"/>
  </p:notesMasterIdLst>
  <p:sldIdLst>
    <p:sldId id="315" r:id="rId2"/>
    <p:sldId id="256" r:id="rId3"/>
    <p:sldId id="321" r:id="rId4"/>
    <p:sldId id="340" r:id="rId5"/>
    <p:sldId id="327" r:id="rId6"/>
    <p:sldId id="330" r:id="rId7"/>
    <p:sldId id="335" r:id="rId8"/>
    <p:sldId id="336" r:id="rId9"/>
    <p:sldId id="337" r:id="rId10"/>
    <p:sldId id="339" r:id="rId11"/>
    <p:sldId id="331" r:id="rId12"/>
    <p:sldId id="332" r:id="rId13"/>
    <p:sldId id="329" r:id="rId14"/>
    <p:sldId id="268" r:id="rId15"/>
    <p:sldId id="342" r:id="rId16"/>
    <p:sldId id="343" r:id="rId17"/>
    <p:sldId id="341" r:id="rId18"/>
    <p:sldId id="344" r:id="rId19"/>
    <p:sldId id="258" r:id="rId20"/>
    <p:sldId id="264" r:id="rId21"/>
    <p:sldId id="345" r:id="rId22"/>
    <p:sldId id="267" r:id="rId23"/>
    <p:sldId id="261" r:id="rId24"/>
    <p:sldId id="271" r:id="rId25"/>
    <p:sldId id="308" r:id="rId26"/>
    <p:sldId id="333" r:id="rId27"/>
    <p:sldId id="346" r:id="rId28"/>
    <p:sldId id="328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>
      <p:cViewPr varScale="1">
        <p:scale>
          <a:sx n="77" d="100"/>
          <a:sy n="77" d="100"/>
        </p:scale>
        <p:origin x="48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 altLang="zh-CN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B63246C-2357-48D4-A001-BDEBC9FE252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131263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D49-5C14-416B-8B86-8B1CDF01020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5401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D49-5C14-416B-8B86-8B1CDF01020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963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D49-5C14-416B-8B86-8B1CDF01020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1331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1A14AFC-102B-4785-8EBF-FA45A4F56C2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61761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D49-5C14-416B-8B86-8B1CDF01020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497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D49-5C14-416B-8B86-8B1CDF01020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463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D49-5C14-416B-8B86-8B1CDF01020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6801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D49-5C14-416B-8B86-8B1CDF01020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14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D49-5C14-416B-8B86-8B1CDF01020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96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D49-5C14-416B-8B86-8B1CDF01020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067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D49-5C14-416B-8B86-8B1CDF01020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88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6DD49-5C14-416B-8B86-8B1CDF01020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76135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6DD49-5C14-416B-8B86-8B1CDF010208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767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avso.org/tmp3/d10292.pn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vso.org/10-star-training" TargetMode="External"/><Relationship Id="rId2" Type="http://schemas.openxmlformats.org/officeDocument/2006/relationships/hyperlink" Target="http://www.aavso.org/visual-observing-manua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Types of Variables</a:t>
            </a:r>
            <a:endParaRPr lang="zh-CN" altLang="en-US" dirty="0"/>
          </a:p>
        </p:txBody>
      </p:sp>
      <p:sp>
        <p:nvSpPr>
          <p:cNvPr id="13315" name="AutoShape 3"/>
          <p:cNvSpPr>
            <a:spLocks noGrp="1" noChangeAspec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Eruption:</a:t>
            </a:r>
            <a:br>
              <a:rPr lang="en-US" altLang="zh-CN" sz="2400" dirty="0" smtClean="0"/>
            </a:br>
            <a:r>
              <a:rPr lang="en-US" altLang="zh-CN" sz="2400" dirty="0" smtClean="0"/>
              <a:t> </a:t>
            </a:r>
            <a:br>
              <a:rPr lang="en-US" altLang="zh-CN" sz="2400" dirty="0" smtClean="0"/>
            </a:br>
            <a:r>
              <a:rPr lang="en-US" altLang="zh-CN" sz="2400" dirty="0" smtClean="0"/>
              <a:t>Nova</a:t>
            </a:r>
            <a:br>
              <a:rPr lang="en-US" altLang="zh-CN" sz="2400" dirty="0" smtClean="0"/>
            </a:br>
            <a:r>
              <a:rPr lang="en-US" altLang="zh-CN" sz="2400" dirty="0" smtClean="0"/>
              <a:t>Dwarf nova</a:t>
            </a:r>
            <a:br>
              <a:rPr lang="en-US" altLang="zh-CN" sz="2400" dirty="0" smtClean="0"/>
            </a:br>
            <a:r>
              <a:rPr lang="en-US" altLang="zh-CN" sz="2400" dirty="0" smtClean="0"/>
              <a:t>Supernova</a:t>
            </a:r>
            <a:endParaRPr lang="zh-CN" altLang="en-US" sz="2400" dirty="0"/>
          </a:p>
        </p:txBody>
      </p:sp>
      <p:pic>
        <p:nvPicPr>
          <p:cNvPr id="2050" name="Picture 2" descr="http://d1jqu7g1y74ds1.cloudfront.net/wp-content/uploads/2014/01/M82-SN-panel-Gui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97395"/>
            <a:ext cx="4896544" cy="191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9547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75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Why Study Variables?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825625"/>
            <a:ext cx="74717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Well, it can be fun!!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Variable stars are almost the </a:t>
            </a:r>
            <a:r>
              <a:rPr lang="en-US" altLang="zh-CN" sz="2800" dirty="0" smtClean="0"/>
              <a:t>only type of objects in the cosmos that changes in a measurable timescale.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34504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8191822" cy="13255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The Significance of Amateur Variable Star Observation</a:t>
            </a:r>
            <a:endParaRPr lang="zh-CN" altLang="en-US" sz="28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Professional telescopes don’t have time to go through such vast amount of variable stars.</a:t>
            </a:r>
            <a:endParaRPr lang="zh-CN" altLang="en-US" sz="2800" dirty="0"/>
          </a:p>
          <a:p>
            <a:r>
              <a:rPr lang="en-US" altLang="zh-CN" sz="2800" dirty="0" smtClean="0"/>
              <a:t>Professional telescopes cannot observe stars in twilight.</a:t>
            </a:r>
            <a:endParaRPr lang="zh-CN" altLang="en-US" sz="2800" dirty="0"/>
          </a:p>
          <a:p>
            <a:r>
              <a:rPr lang="en-US" altLang="zh-CN" sz="2800" dirty="0" smtClean="0"/>
              <a:t>Sky surveys usually only focus on stars fainter than 8 mag.</a:t>
            </a:r>
            <a:endParaRPr lang="zh-CN" altLang="en-US" sz="2800" dirty="0"/>
          </a:p>
          <a:p>
            <a:r>
              <a:rPr lang="en-US" altLang="zh-CN" sz="2800" dirty="0" smtClean="0"/>
              <a:t>Not all data from sky surveys are released.</a:t>
            </a:r>
            <a:endParaRPr lang="zh-CN" altLang="en-US" sz="2800" dirty="0"/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502166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Meaningful Observations</a:t>
            </a:r>
            <a:endParaRPr lang="zh-CN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800" dirty="0" smtClean="0"/>
              <a:t>For variable stars, each observation is meaningful. Yet some observations are of greater significance:</a:t>
            </a:r>
            <a:endParaRPr lang="zh-CN" altLang="en-US" sz="2800" dirty="0"/>
          </a:p>
          <a:p>
            <a:endParaRPr lang="zh-CN" altLang="en-US" sz="2800" dirty="0"/>
          </a:p>
          <a:p>
            <a:r>
              <a:rPr lang="en-US" altLang="zh-CN" sz="2800" dirty="0" smtClean="0"/>
              <a:t>Variables that only appear in twilight</a:t>
            </a:r>
            <a:endParaRPr lang="zh-CN" altLang="en-US" sz="2800" dirty="0"/>
          </a:p>
          <a:p>
            <a:r>
              <a:rPr lang="en-US" altLang="zh-CN" sz="2800" dirty="0" smtClean="0"/>
              <a:t>Variables at abnormal stage</a:t>
            </a:r>
            <a:endParaRPr lang="zh-CN" altLang="en-US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What variable stars have told us about our universe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55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Hubble and M31 Galaxy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1912: </a:t>
            </a:r>
            <a:r>
              <a:rPr lang="en-US" sz="2000" dirty="0" smtClean="0"/>
              <a:t>Henrietta Leavitt @ Harvard Observatory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Cepheid variable, period and luminosity </a:t>
            </a:r>
            <a:br>
              <a:rPr lang="en-US" dirty="0" smtClean="0"/>
            </a:br>
            <a:r>
              <a:rPr lang="en-US" dirty="0" smtClean="0"/>
              <a:t>are related.</a:t>
            </a:r>
          </a:p>
          <a:p>
            <a:endParaRPr lang="en-US" dirty="0"/>
          </a:p>
          <a:p>
            <a:r>
              <a:rPr lang="en-US" dirty="0" smtClean="0"/>
              <a:t>1924:</a:t>
            </a:r>
            <a:r>
              <a:rPr lang="en-US" sz="2000" dirty="0" smtClean="0"/>
              <a:t> Edwin Hubble @ Mt. Wilson Observatory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Distance to Andromeda Nebula measured.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The nebula is out of our Milky Way Galaxy</a:t>
            </a:r>
            <a:endParaRPr lang="en-US" dirty="0"/>
          </a:p>
        </p:txBody>
      </p:sp>
      <p:pic>
        <p:nvPicPr>
          <p:cNvPr id="1026" name="Picture 2" descr="upper-body &amp; face of Henrietta Swan Leavi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64704"/>
            <a:ext cx="17621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ip.org/history/cosmology/ideas/images-ideas/hubble_edwin_a6a-l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655" y="3284984"/>
            <a:ext cx="1763694" cy="224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4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Accelerating Expansion of Universe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more distant galaxies, we need a more luminous type of object to measure the distance.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smtClean="0">
                <a:sym typeface="Wingdings" panose="05000000000000000000" pitchFamily="2" charset="2"/>
              </a:rPr>
              <a:t>SUPERNOVA!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8321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III. Visual Observation of Variable Stars</a:t>
            </a:r>
            <a:endParaRPr lang="zh-CN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8229600" cy="201612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 smtClean="0"/>
              <a:t>World’s largest association:</a:t>
            </a:r>
            <a:endParaRPr lang="zh-CN" altLang="en-US" sz="2800" dirty="0"/>
          </a:p>
          <a:p>
            <a:pPr algn="ctr">
              <a:lnSpc>
                <a:spcPct val="90000"/>
              </a:lnSpc>
              <a:buNone/>
            </a:pPr>
            <a:endParaRPr lang="en-US" altLang="zh-CN" sz="2000" dirty="0" smtClean="0"/>
          </a:p>
          <a:p>
            <a:pPr algn="ctr">
              <a:lnSpc>
                <a:spcPct val="90000"/>
              </a:lnSpc>
              <a:buNone/>
            </a:pPr>
            <a:r>
              <a:rPr lang="en-US" altLang="zh-CN" sz="2000" dirty="0" smtClean="0"/>
              <a:t>American </a:t>
            </a:r>
            <a:r>
              <a:rPr lang="en-US" altLang="zh-CN" sz="2000" dirty="0"/>
              <a:t>Association of Variable Star </a:t>
            </a:r>
            <a:r>
              <a:rPr lang="en-US" altLang="zh-CN" sz="2000" dirty="0" smtClean="0"/>
              <a:t>Observers (AAVSO)</a:t>
            </a:r>
            <a:endParaRPr lang="en-US" altLang="zh-CN" sz="20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en-US" altLang="zh-CN" sz="1600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dirty="0"/>
              <a:t>www.aavso.org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518494"/>
            <a:ext cx="9144000" cy="233950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836613"/>
            <a:ext cx="8064896" cy="1736725"/>
          </a:xfrm>
        </p:spPr>
        <p:txBody>
          <a:bodyPr/>
          <a:lstStyle/>
          <a:p>
            <a:r>
              <a:rPr lang="en-US" altLang="zh-CN" sz="5700" dirty="0" smtClean="0"/>
              <a:t>Introduction to </a:t>
            </a:r>
            <a:br>
              <a:rPr lang="en-US" altLang="zh-CN" sz="5700" dirty="0" smtClean="0"/>
            </a:br>
            <a:r>
              <a:rPr lang="en-US" altLang="zh-CN" sz="5700" dirty="0" smtClean="0"/>
              <a:t>Variable Star Astronomy</a:t>
            </a:r>
            <a:endParaRPr lang="zh-CN" altLang="en-US" sz="57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75693" y="4581128"/>
            <a:ext cx="439261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dirty="0" err="1" smtClean="0"/>
              <a:t>Geng</a:t>
            </a:r>
            <a:r>
              <a:rPr lang="en-US" altLang="zh-CN" sz="2000" dirty="0" smtClean="0"/>
              <a:t> Zhao</a:t>
            </a:r>
          </a:p>
          <a:p>
            <a:pPr algn="ctr">
              <a:spcBef>
                <a:spcPct val="50000"/>
              </a:spcBef>
            </a:pPr>
            <a:r>
              <a:rPr lang="en-US" altLang="zh-CN" sz="2000" dirty="0" smtClean="0"/>
              <a:t> gengz@Stanford.edu</a:t>
            </a:r>
            <a:endParaRPr lang="zh-CN" altLang="en-US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365126"/>
            <a:ext cx="8008937" cy="1325563"/>
          </a:xfrm>
        </p:spPr>
        <p:txBody>
          <a:bodyPr/>
          <a:lstStyle/>
          <a:p>
            <a:r>
              <a:rPr lang="en-US" altLang="zh-CN" dirty="0" smtClean="0"/>
              <a:t>Functions on the Website</a:t>
            </a:r>
            <a:endParaRPr lang="zh-CN" altLang="en-US" dirty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06413" y="1655763"/>
            <a:ext cx="7631112" cy="4470400"/>
          </a:xfrm>
        </p:spPr>
        <p:txBody>
          <a:bodyPr/>
          <a:lstStyle/>
          <a:p>
            <a:r>
              <a:rPr lang="en-US" altLang="zh-CN" dirty="0" smtClean="0"/>
              <a:t>Plot star charts</a:t>
            </a:r>
          </a:p>
          <a:p>
            <a:r>
              <a:rPr lang="en-US" altLang="zh-CN" dirty="0" smtClean="0"/>
              <a:t>Check light curves</a:t>
            </a:r>
          </a:p>
          <a:p>
            <a:r>
              <a:rPr lang="en-US" altLang="zh-CN" dirty="0" smtClean="0"/>
              <a:t>Search data</a:t>
            </a:r>
          </a:p>
          <a:p>
            <a:r>
              <a:rPr lang="en-US" altLang="zh-CN" dirty="0" smtClean="0"/>
              <a:t>Submit you own observation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6" name="Picture 5" descr="d1029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726" y="365126"/>
            <a:ext cx="2688624" cy="3360780"/>
          </a:xfrm>
          <a:prstGeom prst="rect">
            <a:avLst/>
          </a:prstGeom>
          <a:noFill/>
        </p:spPr>
      </p:pic>
      <p:pic>
        <p:nvPicPr>
          <p:cNvPr id="2050" name="Picture 2" descr="http://www.aavso.org/tmp3/123865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7" y="3911856"/>
            <a:ext cx="8069001" cy="284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Observe Variables Yourself?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the magnitude of a variable star by comparing with other stars with known magnitude.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 smtClean="0"/>
              <a:t>  Fainter </a:t>
            </a:r>
            <a:r>
              <a:rPr lang="en-US" dirty="0"/>
              <a:t>than 0.1</a:t>
            </a:r>
            <a:br>
              <a:rPr lang="en-US" dirty="0"/>
            </a:br>
            <a:r>
              <a:rPr lang="en-US" dirty="0" smtClean="0"/>
              <a:t>  Brighter </a:t>
            </a:r>
            <a:r>
              <a:rPr lang="en-US" dirty="0"/>
              <a:t>than 2.1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</a:t>
            </a:r>
            <a:r>
              <a:rPr lang="en-US" dirty="0" smtClean="0">
                <a:sym typeface="Wingdings" panose="05000000000000000000" pitchFamily="2" charset="2"/>
              </a:rPr>
              <a:t> 1.1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581249"/>
            <a:ext cx="3744416" cy="373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1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0"/>
            <a:ext cx="6096000" cy="69342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 dirty="0" smtClean="0"/>
              <a:t>Some Remarks</a:t>
            </a:r>
            <a:endParaRPr lang="zh-CN" altLang="en-US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00200"/>
            <a:ext cx="8058150" cy="45656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400" dirty="0" smtClean="0"/>
              <a:t>There are no decimals in magnitude values on star charts.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en-US" altLang="zh-CN" sz="2400" dirty="0" smtClean="0"/>
              <a:t>Put variable star and comparisons at the center of FOV when observing for best image quality.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endParaRPr lang="zh-CN" altLang="en-US" sz="2400" dirty="0"/>
          </a:p>
          <a:p>
            <a:pPr>
              <a:lnSpc>
                <a:spcPct val="90000"/>
              </a:lnSpc>
            </a:pPr>
            <a:r>
              <a:rPr lang="en-US" altLang="zh-CN" sz="2400" dirty="0"/>
              <a:t>Errors </a:t>
            </a:r>
            <a:r>
              <a:rPr lang="en-US" altLang="zh-CN" sz="2400" dirty="0" smtClean="0"/>
              <a:t>within 0.1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～</a:t>
            </a:r>
            <a:r>
              <a:rPr lang="en-US" altLang="zh-CN" sz="2400" dirty="0" smtClean="0"/>
              <a:t>0.3 mag </a:t>
            </a:r>
            <a:r>
              <a:rPr lang="en-US" altLang="zh-CN" sz="2400" dirty="0"/>
              <a:t>are </a:t>
            </a:r>
            <a:r>
              <a:rPr lang="en-US" altLang="zh-CN" sz="2400" dirty="0" smtClean="0"/>
              <a:t>totally acceptable. In fact it is meaningless to have an accuracy of below 0.1 mag.</a:t>
            </a:r>
            <a:endParaRPr lang="zh-CN" altLang="en-US" sz="2400" dirty="0"/>
          </a:p>
          <a:p>
            <a:pPr>
              <a:lnSpc>
                <a:spcPct val="90000"/>
              </a:lnSpc>
            </a:pPr>
            <a:endParaRPr lang="en-US" altLang="zh-CN" sz="2400" dirty="0" smtClean="0"/>
          </a:p>
          <a:p>
            <a:pPr>
              <a:lnSpc>
                <a:spcPct val="90000"/>
              </a:lnSpc>
            </a:pPr>
            <a:r>
              <a:rPr lang="en-US" altLang="zh-CN" sz="2400" dirty="0" smtClean="0"/>
              <a:t>Do not stare at red stars. Have a quick glimpse, or defocus the image.</a:t>
            </a:r>
            <a:endParaRPr lang="zh-CN" altLang="en-US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77813"/>
            <a:ext cx="3240360" cy="1139825"/>
          </a:xfrm>
        </p:spPr>
        <p:txBody>
          <a:bodyPr/>
          <a:lstStyle/>
          <a:p>
            <a:r>
              <a:rPr lang="en-US" altLang="zh-CN" dirty="0" smtClean="0"/>
              <a:t>Submit</a:t>
            </a:r>
            <a:br>
              <a:rPr lang="en-US" altLang="zh-CN" dirty="0" smtClean="0"/>
            </a:br>
            <a:r>
              <a:rPr lang="en-US" altLang="zh-CN" dirty="0" smtClean="0"/>
              <a:t>Observation</a:t>
            </a:r>
            <a:endParaRPr lang="zh-CN" alt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r>
              <a:rPr lang="en-US" altLang="zh-CN" sz="3000" dirty="0" smtClean="0"/>
              <a:t>Type</a:t>
            </a:r>
            <a:endParaRPr lang="zh-CN" altLang="en-US" sz="3000" dirty="0"/>
          </a:p>
          <a:p>
            <a:r>
              <a:rPr lang="en-US" altLang="zh-CN" sz="3000" dirty="0" smtClean="0"/>
              <a:t>Observer code</a:t>
            </a:r>
            <a:endParaRPr lang="zh-CN" altLang="en-US" sz="3000" dirty="0"/>
          </a:p>
          <a:p>
            <a:r>
              <a:rPr lang="en-US" altLang="zh-CN" sz="3000" dirty="0" smtClean="0"/>
              <a:t>V.S. name</a:t>
            </a:r>
            <a:endParaRPr lang="zh-CN" altLang="en-US" sz="3000" dirty="0"/>
          </a:p>
          <a:p>
            <a:r>
              <a:rPr lang="en-US" altLang="zh-CN" sz="3000" dirty="0" smtClean="0"/>
              <a:t>Time</a:t>
            </a:r>
            <a:endParaRPr lang="zh-CN" altLang="en-US" sz="3000" dirty="0"/>
          </a:p>
          <a:p>
            <a:r>
              <a:rPr lang="en-US" altLang="zh-CN" sz="3000" dirty="0" smtClean="0"/>
              <a:t>Magnitude</a:t>
            </a:r>
            <a:endParaRPr lang="zh-CN" altLang="en-US" sz="3000" dirty="0"/>
          </a:p>
          <a:p>
            <a:r>
              <a:rPr lang="en-US" altLang="zh-CN" sz="3000" dirty="0" smtClean="0"/>
              <a:t>Two comp. </a:t>
            </a:r>
          </a:p>
          <a:p>
            <a:pPr marL="0" indent="0">
              <a:buNone/>
            </a:pPr>
            <a:r>
              <a:rPr lang="en-US" altLang="zh-CN" sz="3000" dirty="0" smtClean="0"/>
              <a:t>  </a:t>
            </a:r>
            <a:r>
              <a:rPr lang="en-US" altLang="zh-CN" sz="2000" dirty="0" smtClean="0"/>
              <a:t> </a:t>
            </a:r>
            <a:r>
              <a:rPr lang="en-US" altLang="zh-CN" sz="3000" dirty="0" smtClean="0"/>
              <a:t>stars</a:t>
            </a:r>
            <a:endParaRPr lang="zh-CN" altLang="en-US" sz="3000" dirty="0"/>
          </a:p>
          <a:p>
            <a:r>
              <a:rPr lang="en-US" altLang="zh-CN" sz="3000" dirty="0" smtClean="0"/>
              <a:t>Star chart</a:t>
            </a:r>
            <a:endParaRPr lang="zh-CN" altLang="en-US" sz="3000" dirty="0"/>
          </a:p>
          <a:p>
            <a:r>
              <a:rPr lang="en-US" altLang="zh-CN" sz="3000" dirty="0" smtClean="0"/>
              <a:t>Comments</a:t>
            </a:r>
            <a:endParaRPr lang="zh-CN" altLang="en-US" sz="3000" dirty="0"/>
          </a:p>
        </p:txBody>
      </p:sp>
      <p:pic>
        <p:nvPicPr>
          <p:cNvPr id="37892" name="Picture 4" descr="Enter Observations Individually _ AAVS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5700" y="0"/>
            <a:ext cx="54483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AAVSO Visual Manual: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www.aavso.org/visual-observing-manual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AAVSO 10-Star Tutorial: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www.aavso.org/10-star-training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(PDF downloadable)</a:t>
            </a:r>
          </a:p>
        </p:txBody>
      </p:sp>
    </p:spTree>
    <p:extLst>
      <p:ext uri="{BB962C8B-B14F-4D97-AF65-F5344CB8AC3E}">
        <p14:creationId xmlns:p14="http://schemas.microsoft.com/office/powerpoint/2010/main" val="12192656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6741" name="Picture 5" descr="草原星迹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76056" y="2924944"/>
            <a:ext cx="31683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华文楷体" pitchFamily="2" charset="-122"/>
              </a:rPr>
              <a:t>Thank you!</a:t>
            </a:r>
            <a:endParaRPr lang="zh-CN" altLang="en-US" sz="48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anose="04020404030D07020202" pitchFamily="82" charset="0"/>
              <a:ea typeface="华文楷体" pitchFamily="2" charset="-122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83968" y="4884285"/>
            <a:ext cx="388843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zh-CN" sz="2000" dirty="0" err="1" smtClean="0">
                <a:solidFill>
                  <a:schemeClr val="bg1">
                    <a:lumMod val="65000"/>
                  </a:schemeClr>
                </a:solidFill>
              </a:rPr>
              <a:t>Geng</a:t>
            </a: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 Zhao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 smtClean="0">
                <a:solidFill>
                  <a:schemeClr val="bg1">
                    <a:lumMod val="65000"/>
                  </a:schemeClr>
                </a:solidFill>
              </a:rPr>
              <a:t> gengz@Stanford.edu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Topics</a:t>
            </a:r>
            <a:endParaRPr lang="en-US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What are variable stars?</a:t>
            </a:r>
            <a:endParaRPr lang="zh-CN" altLang="en-US" sz="2800" dirty="0" smtClean="0"/>
          </a:p>
          <a:p>
            <a:endParaRPr lang="zh-CN" altLang="en-US" sz="2800" dirty="0" smtClean="0"/>
          </a:p>
          <a:p>
            <a:r>
              <a:rPr lang="en-US" altLang="zh-CN" sz="2800" dirty="0" smtClean="0"/>
              <a:t>Why observe them?</a:t>
            </a:r>
            <a:endParaRPr lang="zh-CN" altLang="en-US" sz="2800" dirty="0" smtClean="0"/>
          </a:p>
          <a:p>
            <a:endParaRPr lang="zh-CN" altLang="en-US" sz="2800" dirty="0" smtClean="0"/>
          </a:p>
          <a:p>
            <a:r>
              <a:rPr lang="en-US" altLang="zh-CN" sz="2800" dirty="0" smtClean="0"/>
              <a:t>How to observe?</a:t>
            </a:r>
            <a:endParaRPr lang="zh-CN" altLang="en-US" sz="28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9546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Variable Stars? What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8840"/>
            <a:ext cx="8058150" cy="414208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Stars, that </a:t>
            </a:r>
            <a:r>
              <a:rPr lang="en-US" sz="2400" b="1" i="1" dirty="0" smtClean="0"/>
              <a:t>vary</a:t>
            </a:r>
            <a:r>
              <a:rPr lang="en-US" sz="2400" dirty="0" smtClean="0"/>
              <a:t>!</a:t>
            </a:r>
          </a:p>
          <a:p>
            <a:endParaRPr lang="en-US" sz="2400" dirty="0"/>
          </a:p>
          <a:p>
            <a:r>
              <a:rPr lang="en-US" sz="2400" dirty="0" smtClean="0"/>
              <a:t>For observers, most apparently, they vary in brightness.</a:t>
            </a:r>
            <a:endParaRPr lang="en-US" sz="2400" dirty="0"/>
          </a:p>
        </p:txBody>
      </p:sp>
      <p:pic>
        <p:nvPicPr>
          <p:cNvPr id="1026" name="Picture 2" descr="http://www.aavso.org/sites/default/files/images/Ugem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77748"/>
            <a:ext cx="6339805" cy="305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6411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Types of Variables</a:t>
            </a:r>
            <a:endParaRPr lang="zh-CN" altLang="en-US" dirty="0"/>
          </a:p>
        </p:txBody>
      </p:sp>
      <p:sp>
        <p:nvSpPr>
          <p:cNvPr id="13315" name="AutoShape 3"/>
          <p:cNvSpPr>
            <a:spLocks noGrp="1" noChangeAspect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Classified by the reason of variation:</a:t>
            </a:r>
          </a:p>
          <a:p>
            <a:endParaRPr lang="en-US" altLang="zh-CN" dirty="0"/>
          </a:p>
          <a:p>
            <a:r>
              <a:rPr lang="en-US" altLang="zh-CN" dirty="0" smtClean="0"/>
              <a:t>Pulsation (physical)</a:t>
            </a:r>
          </a:p>
          <a:p>
            <a:endParaRPr lang="zh-CN" altLang="en-US" dirty="0"/>
          </a:p>
          <a:p>
            <a:r>
              <a:rPr lang="en-US" altLang="zh-CN" dirty="0" smtClean="0"/>
              <a:t>Eclipsing (optical)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Eruption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11861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Types of Variables</a:t>
            </a:r>
            <a:endParaRPr lang="zh-CN" altLang="en-US" dirty="0"/>
          </a:p>
        </p:txBody>
      </p:sp>
      <p:sp>
        <p:nvSpPr>
          <p:cNvPr id="13315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628650" y="1772815"/>
            <a:ext cx="6031582" cy="4358109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Pulsation (physical): </a:t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E.g.</a:t>
            </a:r>
            <a:br>
              <a:rPr lang="en-US" altLang="zh-CN" sz="2400" dirty="0" smtClean="0"/>
            </a:br>
            <a:r>
              <a:rPr lang="en-US" altLang="zh-CN" sz="2400" dirty="0" smtClean="0"/>
              <a:t>Delta Cepheid</a:t>
            </a:r>
            <a:br>
              <a:rPr lang="en-US" altLang="zh-CN" sz="2400" dirty="0" smtClean="0"/>
            </a:br>
            <a:r>
              <a:rPr lang="en-US" altLang="zh-CN" sz="2400" dirty="0" smtClean="0"/>
              <a:t>RR </a:t>
            </a:r>
            <a:r>
              <a:rPr lang="en-US" altLang="zh-CN" sz="2400" dirty="0" err="1" smtClean="0"/>
              <a:t>Lyr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Mira (long period)</a:t>
            </a:r>
            <a:br>
              <a:rPr lang="en-US" altLang="zh-CN" sz="2400" dirty="0" smtClean="0"/>
            </a:br>
            <a:endParaRPr lang="zh-CN" altLang="en-US" sz="2400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75275"/>
            <a:ext cx="91440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764704"/>
            <a:ext cx="2870448" cy="43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201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Types of Variables</a:t>
            </a:r>
            <a:endParaRPr lang="zh-CN" altLang="en-US" dirty="0"/>
          </a:p>
        </p:txBody>
      </p:sp>
      <p:sp>
        <p:nvSpPr>
          <p:cNvPr id="13315" name="AutoShape 3"/>
          <p:cNvSpPr>
            <a:spLocks noGrp="1" noChangeAspec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Eclipsing (optical): </a:t>
            </a:r>
            <a:br>
              <a:rPr lang="en-US" altLang="zh-CN" sz="2400" dirty="0" smtClean="0"/>
            </a:b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Eclipsing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binary</a:t>
            </a:r>
            <a:br>
              <a:rPr lang="en-US" altLang="zh-CN" sz="2400" dirty="0" smtClean="0"/>
            </a:br>
            <a:r>
              <a:rPr lang="en-US" altLang="zh-CN" sz="2400" dirty="0" smtClean="0"/>
              <a:t>Transit of </a:t>
            </a:r>
            <a:r>
              <a:rPr lang="en-US" altLang="zh-CN" sz="2400" dirty="0" err="1" smtClean="0"/>
              <a:t>exo</a:t>
            </a:r>
            <a:r>
              <a:rPr lang="en-US" altLang="zh-CN" sz="2400" dirty="0" smtClean="0"/>
              <a:t>-planet</a:t>
            </a:r>
            <a:endParaRPr lang="zh-CN" alt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1"/>
            <a:ext cx="2893166" cy="2169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77072"/>
            <a:ext cx="2882821" cy="216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90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21277</TotalTime>
  <Words>384</Words>
  <Application>Microsoft Office PowerPoint</Application>
  <PresentationFormat>On-screen Show (4:3)</PresentationFormat>
  <Paragraphs>92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宋体</vt:lpstr>
      <vt:lpstr>华文楷体</vt:lpstr>
      <vt:lpstr>Arial</vt:lpstr>
      <vt:lpstr>Calibri</vt:lpstr>
      <vt:lpstr>Calibri Light</vt:lpstr>
      <vt:lpstr>Tempus Sans ITC</vt:lpstr>
      <vt:lpstr>Times New Roman</vt:lpstr>
      <vt:lpstr>Verdana</vt:lpstr>
      <vt:lpstr>Wingdings</vt:lpstr>
      <vt:lpstr>Office Theme</vt:lpstr>
      <vt:lpstr>PowerPoint Presentation</vt:lpstr>
      <vt:lpstr>Introduction to  Variable Star Astronomy</vt:lpstr>
      <vt:lpstr>PowerPoint Presentation</vt:lpstr>
      <vt:lpstr>Today’s Topics</vt:lpstr>
      <vt:lpstr>PowerPoint Presentation</vt:lpstr>
      <vt:lpstr>I. Variable Stars? What Are They?</vt:lpstr>
      <vt:lpstr>Types of Variables</vt:lpstr>
      <vt:lpstr>Types of Variables</vt:lpstr>
      <vt:lpstr>Types of Variables</vt:lpstr>
      <vt:lpstr>Types of Variables</vt:lpstr>
      <vt:lpstr>PowerPoint Presentation</vt:lpstr>
      <vt:lpstr>II. Why Study Variables?</vt:lpstr>
      <vt:lpstr>The Significance of Amateur Variable Star Observation</vt:lpstr>
      <vt:lpstr>Meaningful Observations</vt:lpstr>
      <vt:lpstr>Story Time </vt:lpstr>
      <vt:lpstr>Hubble and M31 Galaxy</vt:lpstr>
      <vt:lpstr>Accelerating Expansion of Universe</vt:lpstr>
      <vt:lpstr>PowerPoint Presentation</vt:lpstr>
      <vt:lpstr>III. Visual Observation of Variable Stars</vt:lpstr>
      <vt:lpstr>Functions on the Website</vt:lpstr>
      <vt:lpstr>How to Observe Variables Yourself?</vt:lpstr>
      <vt:lpstr>PowerPoint Presentation</vt:lpstr>
      <vt:lpstr>Some Remarks</vt:lpstr>
      <vt:lpstr>Submit Observation</vt:lpstr>
      <vt:lpstr>PowerPoint Presentation</vt:lpstr>
      <vt:lpstr>References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Geng Zhao</cp:lastModifiedBy>
  <cp:revision>69</cp:revision>
  <dcterms:created xsi:type="dcterms:W3CDTF">2013-08-08T09:34:58Z</dcterms:created>
  <dcterms:modified xsi:type="dcterms:W3CDTF">2014-04-12T18:38:37Z</dcterms:modified>
</cp:coreProperties>
</file>