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8" r:id="rId1"/>
  </p:sldMasterIdLst>
  <p:notesMasterIdLst>
    <p:notesMasterId r:id="rId27"/>
  </p:notesMasterIdLst>
  <p:sldIdLst>
    <p:sldId id="257" r:id="rId2"/>
    <p:sldId id="259" r:id="rId3"/>
    <p:sldId id="263" r:id="rId4"/>
    <p:sldId id="260" r:id="rId5"/>
    <p:sldId id="261" r:id="rId6"/>
    <p:sldId id="264" r:id="rId7"/>
    <p:sldId id="262" r:id="rId8"/>
    <p:sldId id="266" r:id="rId9"/>
    <p:sldId id="267" r:id="rId10"/>
    <p:sldId id="268" r:id="rId11"/>
    <p:sldId id="270" r:id="rId12"/>
    <p:sldId id="265" r:id="rId13"/>
    <p:sldId id="272" r:id="rId14"/>
    <p:sldId id="271" r:id="rId15"/>
    <p:sldId id="275" r:id="rId16"/>
    <p:sldId id="258" r:id="rId17"/>
    <p:sldId id="274" r:id="rId18"/>
    <p:sldId id="273" r:id="rId19"/>
    <p:sldId id="276" r:id="rId20"/>
    <p:sldId id="277" r:id="rId21"/>
    <p:sldId id="278" r:id="rId22"/>
    <p:sldId id="280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FB2"/>
    <a:srgbClr val="BB4FB2"/>
    <a:srgbClr val="BB439D"/>
    <a:srgbClr val="67DCDB"/>
    <a:srgbClr val="000075"/>
    <a:srgbClr val="426E33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63DCD-A7C8-6B45-8384-19FF3B760241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29732-508B-2F44-8CED-DA95FEEC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29732-508B-2F44-8CED-DA95FEECDC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5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Fibroblasts: connective tissue cells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diagram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Retinal Neurons: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Retina: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focused here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Debris in vitreous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shadows causes floaters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Neurons: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 responsible for sending electrical signals, carries messages between brain and other body parts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29732-508B-2F44-8CED-DA95FEECDC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868320-DC3B-B541-B8B7-63F896181B6F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12968D8-B522-644C-98E4-29C8309EBE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2920" y="1255303"/>
            <a:ext cx="6498159" cy="1801580"/>
          </a:xfrm>
        </p:spPr>
        <p:txBody>
          <a:bodyPr/>
          <a:lstStyle/>
          <a:p>
            <a:r>
              <a:rPr lang="en-US" sz="3600" b="1" dirty="0" smtClean="0"/>
              <a:t>From Fibroblasts to Retinal Neurons: Can Stem Cells Treat Blindness?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Lauren Killingsworth</a:t>
            </a:r>
          </a:p>
          <a:p>
            <a:r>
              <a:rPr lang="en-US" dirty="0" smtClean="0"/>
              <a:t>laurenk2@stanford.edu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no treatment for loss of photoreceptors and other retinal neurons</a:t>
            </a:r>
          </a:p>
          <a:p>
            <a:r>
              <a:rPr lang="en-US" dirty="0" smtClean="0"/>
              <a:t>Affects of blindness on daily life</a:t>
            </a:r>
          </a:p>
          <a:p>
            <a:r>
              <a:rPr lang="en-US" dirty="0" smtClean="0"/>
              <a:t>Assistive Technology, O &amp; M training, and Guide 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2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Personal Motivations for Research</a:t>
            </a:r>
            <a:endParaRPr lang="en-US" sz="3600" dirty="0"/>
          </a:p>
        </p:txBody>
      </p:sp>
      <p:pic>
        <p:nvPicPr>
          <p:cNvPr id="6" name="Picture 5" descr="553257_372144852828806_132389260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9" y="1573028"/>
            <a:ext cx="4991383" cy="3743537"/>
          </a:xfrm>
          <a:prstGeom prst="rect">
            <a:avLst/>
          </a:prstGeom>
        </p:spPr>
      </p:pic>
      <p:pic>
        <p:nvPicPr>
          <p:cNvPr id="9" name="Content Placeholder 3" descr="825133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106" r="45960" b="1106"/>
          <a:stretch/>
        </p:blipFill>
        <p:spPr>
          <a:xfrm>
            <a:off x="5479690" y="1563627"/>
            <a:ext cx="3423500" cy="3752938"/>
          </a:xfrm>
        </p:spPr>
      </p:pic>
      <p:pic>
        <p:nvPicPr>
          <p:cNvPr id="11" name="Picture 10" descr="Screen Shot 2014-11-08 at 12.37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56" y="5444456"/>
            <a:ext cx="39243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0750" y="5316565"/>
            <a:ext cx="2111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Blog.winforever.com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064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regenerate these cells to address the retinal degenerative diseases?</a:t>
            </a:r>
          </a:p>
          <a:p>
            <a:pPr lvl="1"/>
            <a:r>
              <a:rPr lang="en-US" dirty="0" smtClean="0"/>
              <a:t>Discuss background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 = Stem Cells!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Unspecialized</a:t>
            </a:r>
          </a:p>
          <a:p>
            <a:r>
              <a:rPr lang="en-US" dirty="0" smtClean="0"/>
              <a:t>Pluripotent</a:t>
            </a:r>
          </a:p>
          <a:p>
            <a:r>
              <a:rPr lang="en-US" dirty="0" smtClean="0"/>
              <a:t>Differentiable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2-pluripo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92" y="1600201"/>
            <a:ext cx="4435977" cy="515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8106" y="6482943"/>
            <a:ext cx="2111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Csa.com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35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Discarded blastocysts from IVF</a:t>
            </a:r>
          </a:p>
          <a:p>
            <a:r>
              <a:rPr lang="en-US" dirty="0" smtClean="0"/>
              <a:t>Ethical concerns</a:t>
            </a:r>
          </a:p>
          <a:p>
            <a:r>
              <a:rPr lang="en-US" dirty="0" smtClean="0"/>
              <a:t>Medical transplantation concerns, rejection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=qq5k1sWqLO0</a:t>
            </a:r>
          </a:p>
        </p:txBody>
      </p:sp>
      <p:pic>
        <p:nvPicPr>
          <p:cNvPr id="4" name="Picture 3" descr="jj_blastocys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11978" r="24171" b="28135"/>
          <a:stretch/>
        </p:blipFill>
        <p:spPr>
          <a:xfrm>
            <a:off x="3086147" y="4149872"/>
            <a:ext cx="2555792" cy="2289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8356" y="6438949"/>
            <a:ext cx="2111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Sarahwray.com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883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60680"/>
            <a:ext cx="8042276" cy="1336956"/>
          </a:xfrm>
        </p:spPr>
        <p:txBody>
          <a:bodyPr/>
          <a:lstStyle/>
          <a:p>
            <a:r>
              <a:rPr lang="en-US" dirty="0" smtClean="0"/>
              <a:t>Adult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125570"/>
            <a:ext cx="8042276" cy="4343400"/>
          </a:xfrm>
        </p:spPr>
        <p:txBody>
          <a:bodyPr/>
          <a:lstStyle/>
          <a:p>
            <a:r>
              <a:rPr lang="en-US" dirty="0" smtClean="0"/>
              <a:t>Not entirely specialized, exist in mature tissues </a:t>
            </a:r>
            <a:r>
              <a:rPr lang="en-US" dirty="0" err="1" smtClean="0"/>
              <a:t>ie</a:t>
            </a:r>
            <a:r>
              <a:rPr lang="en-US" dirty="0" smtClean="0"/>
              <a:t> retinal progenitor</a:t>
            </a:r>
          </a:p>
          <a:p>
            <a:r>
              <a:rPr lang="en-US" dirty="0" smtClean="0"/>
              <a:t>Hematopoietic</a:t>
            </a:r>
          </a:p>
          <a:p>
            <a:r>
              <a:rPr lang="en-US" dirty="0" smtClean="0"/>
              <a:t>Bone marrow</a:t>
            </a:r>
          </a:p>
          <a:p>
            <a:r>
              <a:rPr lang="en-US" dirty="0" smtClean="0"/>
              <a:t>Neuron-producing stem cells in the brain</a:t>
            </a:r>
            <a:endParaRPr lang="en-US" dirty="0"/>
          </a:p>
        </p:txBody>
      </p:sp>
      <p:pic>
        <p:nvPicPr>
          <p:cNvPr id="4" name="Picture 3" descr="item1049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26" y="1276276"/>
            <a:ext cx="3379496" cy="2878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8777" y="3848571"/>
            <a:ext cx="21216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www.myelomaresource.org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0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Induced Pluripotent Stem Cells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Yamanaka’s groundbreaking discovery</a:t>
            </a:r>
          </a:p>
        </p:txBody>
      </p:sp>
      <p:pic>
        <p:nvPicPr>
          <p:cNvPr id="4" name="Picture 3" descr="mashimo_yamanak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2" y="2158153"/>
            <a:ext cx="5963713" cy="4472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6910" y="6353938"/>
            <a:ext cx="1380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www.nature.com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86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pluripotency</a:t>
            </a:r>
            <a:r>
              <a:rPr lang="en-US" dirty="0" smtClean="0"/>
              <a:t> —&gt; specialized cell</a:t>
            </a:r>
          </a:p>
          <a:p>
            <a:r>
              <a:rPr lang="en-US" dirty="0" smtClean="0"/>
              <a:t>Cell culture process</a:t>
            </a:r>
          </a:p>
          <a:p>
            <a:r>
              <a:rPr lang="en-US" dirty="0" smtClean="0"/>
              <a:t>Differentiation factors</a:t>
            </a:r>
          </a:p>
          <a:p>
            <a:r>
              <a:rPr lang="en-US" dirty="0" smtClean="0"/>
              <a:t>Differentiation protocols</a:t>
            </a:r>
          </a:p>
          <a:p>
            <a:pPr lvl="1"/>
            <a:r>
              <a:rPr lang="en-US" dirty="0" smtClean="0"/>
              <a:t>Growth factors</a:t>
            </a:r>
          </a:p>
          <a:p>
            <a:pPr lvl="1"/>
            <a:r>
              <a:rPr lang="en-US" dirty="0" smtClean="0"/>
              <a:t>Small molecules</a:t>
            </a:r>
          </a:p>
          <a:p>
            <a:pPr lvl="1"/>
            <a:r>
              <a:rPr lang="en-US" dirty="0" smtClean="0"/>
              <a:t>Medias</a:t>
            </a:r>
            <a:endParaRPr lang="en-US" dirty="0"/>
          </a:p>
        </p:txBody>
      </p:sp>
      <p:pic>
        <p:nvPicPr>
          <p:cNvPr id="4" name="Picture 3" descr="41_cellplates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36" y="3930568"/>
            <a:ext cx="4344969" cy="2764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2300" y="6581001"/>
            <a:ext cx="2555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www.transglobal.sci.com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617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Retinal Neurons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Fibroblasts from patients with AMD</a:t>
            </a:r>
          </a:p>
          <a:p>
            <a:r>
              <a:rPr lang="en-US" dirty="0" smtClean="0"/>
              <a:t>Infect with differentiation factors</a:t>
            </a:r>
          </a:p>
          <a:p>
            <a:r>
              <a:rPr lang="en-US" dirty="0" smtClean="0"/>
              <a:t>Grow with cell culture techniques</a:t>
            </a:r>
          </a:p>
          <a:p>
            <a:r>
              <a:rPr lang="en-US" dirty="0" smtClean="0"/>
              <a:t>Use RT-PCR to determine genetic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7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Challenge: Improve Differentiation Protocol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“Assessment of the small molecule IWR-1 </a:t>
            </a:r>
            <a:r>
              <a:rPr lang="en-US" sz="2000" dirty="0" err="1"/>
              <a:t>Wnt</a:t>
            </a:r>
            <a:r>
              <a:rPr lang="en-US" sz="2000" dirty="0"/>
              <a:t>-inhibitor in the differentiation of AMD-patient derived induced pluripotent stem cells.” (Buck Institute for Research on Aging, 2012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Improving efficacy </a:t>
            </a:r>
          </a:p>
          <a:p>
            <a:r>
              <a:rPr lang="en-US" sz="2000" dirty="0" smtClean="0"/>
              <a:t>Lowering costs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3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748" y="142345"/>
            <a:ext cx="8886358" cy="1336956"/>
          </a:xfrm>
        </p:spPr>
        <p:txBody>
          <a:bodyPr/>
          <a:lstStyle/>
          <a:p>
            <a:r>
              <a:rPr lang="en-US" sz="3200" dirty="0" smtClean="0"/>
              <a:t>Fibroblasts? Retinal Neurons ?</a:t>
            </a:r>
            <a:br>
              <a:rPr lang="en-US" sz="3200" dirty="0" smtClean="0"/>
            </a:br>
            <a:r>
              <a:rPr lang="en-US" sz="3200" dirty="0" smtClean="0"/>
              <a:t>Let’s learn some basic eye anatomy!</a:t>
            </a:r>
            <a:endParaRPr lang="en-US" sz="3200" dirty="0"/>
          </a:p>
        </p:txBody>
      </p:sp>
      <p:pic>
        <p:nvPicPr>
          <p:cNvPr id="8" name="Picture 7" descr="Sagsche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" y="1697357"/>
            <a:ext cx="7634151" cy="5047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2625" y="6238875"/>
            <a:ext cx="136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Kolb. </a:t>
            </a:r>
            <a:r>
              <a:rPr lang="en-US" sz="1200" dirty="0" err="1" smtClean="0"/>
              <a:t>WebVision</a:t>
            </a:r>
            <a:r>
              <a:rPr lang="en-US" sz="1200" dirty="0" smtClean="0"/>
              <a:t>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0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72" y="546424"/>
            <a:ext cx="6925373" cy="4374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2187" y="4921124"/>
            <a:ext cx="236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Killingsworth, </a:t>
            </a:r>
            <a:r>
              <a:rPr lang="en-US" sz="1200" dirty="0" err="1" smtClean="0"/>
              <a:t>Lamba</a:t>
            </a:r>
            <a:r>
              <a:rPr lang="en-US" sz="1200" dirty="0" smtClean="0"/>
              <a:t>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096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5537200" cy="5600700"/>
          </a:xfrm>
          <a:prstGeom prst="rect">
            <a:avLst/>
          </a:prstGeom>
        </p:spPr>
      </p:pic>
      <p:pic>
        <p:nvPicPr>
          <p:cNvPr id="9" name="Picture 8" descr="Screen Shot 2014-11-08 at 1.5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0" y="63500"/>
            <a:ext cx="7556500" cy="119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3152454"/>
            <a:ext cx="3484978" cy="3705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8625" y="2859454"/>
            <a:ext cx="236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Killingsworth, </a:t>
            </a:r>
            <a:r>
              <a:rPr lang="en-US" sz="1200" dirty="0" err="1" smtClean="0"/>
              <a:t>Lamba</a:t>
            </a:r>
            <a:r>
              <a:rPr lang="en-US" sz="1200" dirty="0" smtClean="0"/>
              <a:t>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616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8 at 2.02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96" y="1589909"/>
            <a:ext cx="6521402" cy="349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2312" y="5032123"/>
            <a:ext cx="236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Killingsworth, </a:t>
            </a:r>
            <a:r>
              <a:rPr lang="en-US" sz="1200" dirty="0" err="1" smtClean="0"/>
              <a:t>Lamba</a:t>
            </a:r>
            <a:r>
              <a:rPr lang="en-US" sz="1200" dirty="0" smtClean="0"/>
              <a:t>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286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11-08 at 2.0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64" y="1017147"/>
            <a:ext cx="6485634" cy="4286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946" y="5277372"/>
            <a:ext cx="236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Killingsworth, </a:t>
            </a:r>
            <a:r>
              <a:rPr lang="en-US" sz="1200" dirty="0" err="1" smtClean="0"/>
              <a:t>Lamba</a:t>
            </a:r>
            <a:r>
              <a:rPr lang="en-US" sz="1200" dirty="0" smtClean="0"/>
              <a:t> 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180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Conversion!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47" y="1600200"/>
            <a:ext cx="4426951" cy="4883055"/>
          </a:xfrm>
        </p:spPr>
        <p:txBody>
          <a:bodyPr/>
          <a:lstStyle/>
          <a:p>
            <a:r>
              <a:rPr lang="en-US" dirty="0" err="1" smtClean="0"/>
              <a:t>Wernig</a:t>
            </a:r>
            <a:r>
              <a:rPr lang="en-US" dirty="0" smtClean="0"/>
              <a:t> (Stanford)</a:t>
            </a:r>
          </a:p>
          <a:p>
            <a:r>
              <a:rPr lang="en-US" dirty="0" smtClean="0"/>
              <a:t>Direct conversion from fibroblasts to retinal neurons, avoiding pluripotent stages</a:t>
            </a:r>
          </a:p>
          <a:p>
            <a:r>
              <a:rPr lang="en-US" dirty="0" smtClean="0"/>
              <a:t>Decreases cancer risks</a:t>
            </a:r>
            <a:endParaRPr lang="en-US" dirty="0"/>
          </a:p>
        </p:txBody>
      </p:sp>
      <p:pic>
        <p:nvPicPr>
          <p:cNvPr id="4" name="Picture 3" descr="ncb2567-f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31" y="1444532"/>
            <a:ext cx="4225321" cy="513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4562" y="6344755"/>
            <a:ext cx="236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www.nature.com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583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668478"/>
            <a:ext cx="8042276" cy="1336956"/>
          </a:xfrm>
        </p:spPr>
        <p:txBody>
          <a:bodyPr/>
          <a:lstStyle/>
          <a:p>
            <a:r>
              <a:rPr lang="en-US" sz="3200" dirty="0" smtClean="0"/>
              <a:t>Questions? Resources?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03246"/>
            <a:ext cx="8042276" cy="4343400"/>
          </a:xfrm>
        </p:spPr>
        <p:txBody>
          <a:bodyPr/>
          <a:lstStyle/>
          <a:p>
            <a:r>
              <a:rPr lang="en-US" dirty="0" smtClean="0"/>
              <a:t>Email me with any questions! (about stem cells, Stanford, college, research, anything!)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laurenk2@stanford.edu</a:t>
            </a:r>
          </a:p>
        </p:txBody>
      </p:sp>
      <p:pic>
        <p:nvPicPr>
          <p:cNvPr id="5" name="Picture 4" descr="qu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3"/>
          <a:stretch/>
        </p:blipFill>
        <p:spPr>
          <a:xfrm>
            <a:off x="1018872" y="2134785"/>
            <a:ext cx="7280376" cy="3731785"/>
          </a:xfrm>
          <a:prstGeom prst="rect">
            <a:avLst/>
          </a:prstGeom>
        </p:spPr>
      </p:pic>
      <p:pic>
        <p:nvPicPr>
          <p:cNvPr id="6" name="Picture 5" descr="311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22" y="5249818"/>
            <a:ext cx="3810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8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Photoreceptors!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16824"/>
            <a:ext cx="8042276" cy="1097155"/>
          </a:xfrm>
        </p:spPr>
        <p:txBody>
          <a:bodyPr/>
          <a:lstStyle/>
          <a:p>
            <a:r>
              <a:rPr lang="en-US" dirty="0" smtClean="0"/>
              <a:t>Sense light</a:t>
            </a:r>
          </a:p>
          <a:p>
            <a:r>
              <a:rPr lang="en-US" dirty="0" smtClean="0"/>
              <a:t>Rods and cones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0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92827" y="797485"/>
            <a:ext cx="2052509" cy="2067553"/>
          </a:xfrm>
          <a:prstGeom prst="ellipse">
            <a:avLst/>
          </a:prstGeom>
          <a:solidFill>
            <a:srgbClr val="D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64081" y="2604235"/>
            <a:ext cx="501500" cy="5216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99093" y="797485"/>
            <a:ext cx="2052509" cy="2067553"/>
          </a:xfrm>
          <a:prstGeom prst="ellipse">
            <a:avLst/>
          </a:prstGeom>
          <a:solidFill>
            <a:srgbClr val="426E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96235" y="3721595"/>
            <a:ext cx="2052509" cy="2067553"/>
          </a:xfrm>
          <a:prstGeom prst="ellipse">
            <a:avLst/>
          </a:prstGeom>
          <a:solidFill>
            <a:srgbClr val="0000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6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hem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6" b="1921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64081" y="2604235"/>
            <a:ext cx="501500" cy="5216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Colors Did You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200" dirty="0" smtClean="0"/>
              <a:t>Any ideas why?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529135" y="3810206"/>
            <a:ext cx="856442" cy="841789"/>
          </a:xfrm>
          <a:prstGeom prst="ellipse">
            <a:avLst/>
          </a:prstGeom>
          <a:solidFill>
            <a:srgbClr val="D6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68696" y="4799678"/>
            <a:ext cx="816881" cy="827021"/>
          </a:xfrm>
          <a:prstGeom prst="ellipse">
            <a:avLst/>
          </a:prstGeom>
          <a:solidFill>
            <a:srgbClr val="426E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68696" y="5789148"/>
            <a:ext cx="816881" cy="753179"/>
          </a:xfrm>
          <a:prstGeom prst="ellipse">
            <a:avLst/>
          </a:prstGeom>
          <a:solidFill>
            <a:srgbClr val="0000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37977" y="3810206"/>
            <a:ext cx="856442" cy="841789"/>
          </a:xfrm>
          <a:prstGeom prst="ellipse">
            <a:avLst/>
          </a:prstGeom>
          <a:solidFill>
            <a:srgbClr val="67DC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7538" y="4799678"/>
            <a:ext cx="816881" cy="827021"/>
          </a:xfrm>
          <a:prstGeom prst="ellipse">
            <a:avLst/>
          </a:prstGeom>
          <a:solidFill>
            <a:srgbClr val="BB2F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7538" y="5789148"/>
            <a:ext cx="816881" cy="753179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7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90" y="771025"/>
            <a:ext cx="6040541" cy="5298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7200000" flipV="1">
            <a:off x="7271190" y="1606267"/>
            <a:ext cx="242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Photoreceptors!</a:t>
            </a:r>
            <a:endParaRPr lang="en-US" b="1" dirty="0"/>
          </a:p>
        </p:txBody>
      </p:sp>
      <p:sp>
        <p:nvSpPr>
          <p:cNvPr id="6" name="Right Brace 5"/>
          <p:cNvSpPr/>
          <p:nvPr/>
        </p:nvSpPr>
        <p:spPr>
          <a:xfrm>
            <a:off x="7531931" y="1462056"/>
            <a:ext cx="649714" cy="10928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531931" y="3726314"/>
            <a:ext cx="649714" cy="10928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0800000">
            <a:off x="989337" y="1078080"/>
            <a:ext cx="649715" cy="546425"/>
          </a:xfrm>
          <a:prstGeom prst="rightBrace">
            <a:avLst>
              <a:gd name="adj1" fmla="val 8333"/>
              <a:gd name="adj2" fmla="val 5270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7200000" flipV="1">
            <a:off x="7167826" y="4239732"/>
            <a:ext cx="242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Ganglion cells!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7200000" flipV="1">
            <a:off x="-283062" y="622002"/>
            <a:ext cx="242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Retinal Pigment Epithelium (RPE!)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31931" y="6238875"/>
            <a:ext cx="136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Kolb. </a:t>
            </a:r>
            <a:r>
              <a:rPr lang="en-US" sz="1200" dirty="0" err="1" smtClean="0"/>
              <a:t>WebVision</a:t>
            </a:r>
            <a:r>
              <a:rPr lang="en-US" sz="1200" dirty="0" smtClean="0"/>
              <a:t>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868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675" y="0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Retinal Pigment Epithelium!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634946" y="4014692"/>
            <a:ext cx="10543102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Retinal Ganglion Cells!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1675" y="1336956"/>
            <a:ext cx="8042276" cy="109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Nourishing</a:t>
            </a:r>
          </a:p>
          <a:p>
            <a:r>
              <a:rPr lang="en-US" dirty="0" smtClean="0"/>
              <a:t>Absorbs scattered light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9275" y="5404180"/>
            <a:ext cx="8042276" cy="109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Send visual info</a:t>
            </a:r>
          </a:p>
        </p:txBody>
      </p:sp>
      <p:pic>
        <p:nvPicPr>
          <p:cNvPr id="10" name="Picture 9" descr="P10607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t="43442" r="32420" b="18501"/>
          <a:stretch/>
        </p:blipFill>
        <p:spPr>
          <a:xfrm>
            <a:off x="4607070" y="1550664"/>
            <a:ext cx="4325725" cy="2767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4863" y="4254371"/>
            <a:ext cx="3063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Thecuriousneuron.com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475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60" y="107576"/>
            <a:ext cx="8907740" cy="1336956"/>
          </a:xfrm>
        </p:spPr>
        <p:txBody>
          <a:bodyPr/>
          <a:lstStyle/>
          <a:p>
            <a:r>
              <a:rPr lang="en-US" dirty="0" smtClean="0"/>
              <a:t>Retinal Degenerative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AMD</a:t>
            </a:r>
          </a:p>
          <a:p>
            <a:r>
              <a:rPr lang="en-US" dirty="0" smtClean="0"/>
              <a:t>Retinitis </a:t>
            </a:r>
            <a:r>
              <a:rPr lang="en-US" dirty="0" err="1" smtClean="0"/>
              <a:t>Pigmentosa</a:t>
            </a:r>
            <a:endParaRPr lang="en-US" dirty="0" smtClean="0"/>
          </a:p>
          <a:p>
            <a:r>
              <a:rPr lang="en-US" dirty="0" err="1" smtClean="0"/>
              <a:t>Choroideremia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7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2558</TotalTime>
  <Words>405</Words>
  <Application>Microsoft Macintosh PowerPoint</Application>
  <PresentationFormat>On-screen Show (4:3)</PresentationFormat>
  <Paragraphs>95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Breeze</vt:lpstr>
      <vt:lpstr>From Fibroblasts to Retinal Neurons: Can Stem Cells Treat Blindness?</vt:lpstr>
      <vt:lpstr>Fibroblasts? Retinal Neurons ? Let’s learn some basic eye anatomy!</vt:lpstr>
      <vt:lpstr>Photoreceptors!</vt:lpstr>
      <vt:lpstr>PowerPoint Presentation</vt:lpstr>
      <vt:lpstr>PowerPoint Presentation</vt:lpstr>
      <vt:lpstr>What Colors Did You See?</vt:lpstr>
      <vt:lpstr>PowerPoint Presentation</vt:lpstr>
      <vt:lpstr>PowerPoint Presentation</vt:lpstr>
      <vt:lpstr>Retinal Degenerative Diseases</vt:lpstr>
      <vt:lpstr>Visual Impairment</vt:lpstr>
      <vt:lpstr>Personal Motivations for Research</vt:lpstr>
      <vt:lpstr>The Question</vt:lpstr>
      <vt:lpstr>Regeneration = Stem Cells!</vt:lpstr>
      <vt:lpstr>Embryonic Stem Cells</vt:lpstr>
      <vt:lpstr>Adult Stem Cells</vt:lpstr>
      <vt:lpstr>Induced Pluripotent Stem Cells</vt:lpstr>
      <vt:lpstr>Stem Cell Differentiation</vt:lpstr>
      <vt:lpstr>Generating Retinal Neurons </vt:lpstr>
      <vt:lpstr>Challenge: Improve Differentiation Protocol</vt:lpstr>
      <vt:lpstr>PowerPoint Presentation</vt:lpstr>
      <vt:lpstr>PowerPoint Presentation</vt:lpstr>
      <vt:lpstr>PowerPoint Presentation</vt:lpstr>
      <vt:lpstr>PowerPoint Presentation</vt:lpstr>
      <vt:lpstr>Lineage Conversion!</vt:lpstr>
      <vt:lpstr>Questions? Resources?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Fibroblasts to Retinal Neurons: Can Stem Cells Treat Blindness?</dc:title>
  <dc:creator>Lauren Killingsworth</dc:creator>
  <cp:lastModifiedBy>Lauren Killingsworth</cp:lastModifiedBy>
  <cp:revision>20</cp:revision>
  <dcterms:created xsi:type="dcterms:W3CDTF">2014-11-08T01:33:29Z</dcterms:created>
  <dcterms:modified xsi:type="dcterms:W3CDTF">2014-11-09T23:07:06Z</dcterms:modified>
</cp:coreProperties>
</file>